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F4C"/>
    <a:srgbClr val="322C4A"/>
    <a:srgbClr val="E9E9DF"/>
    <a:srgbClr val="E8E1DC"/>
    <a:srgbClr val="F1F1EE"/>
    <a:srgbClr val="D7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1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110C-67F1-A24D-8DF3-9A0371BA0EB0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9435-F373-1C4F-B255-09C68DF2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find some</a:t>
            </a:r>
            <a:r>
              <a:rPr lang="en-US" baseline="0" dirty="0" smtClean="0"/>
              <a:t> common ground to establish with the reader</a:t>
            </a:r>
          </a:p>
          <a:p>
            <a:r>
              <a:rPr lang="en-US" baseline="0" dirty="0" smtClean="0"/>
              <a:t>Step 2: after getting some common ground, add in the problem</a:t>
            </a:r>
          </a:p>
          <a:p>
            <a:r>
              <a:rPr lang="en-US" baseline="0" dirty="0" smtClean="0"/>
              <a:t>Step 3: once the problem is stated – resolve it with the main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435-F373-1C4F-B255-09C68DF253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2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4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1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611A-15F0-E24B-9E74-092DBFDAA04C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A7D7-4770-E64E-AE57-8A5E3A7D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in powers jum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30" y="1355548"/>
            <a:ext cx="4461369" cy="5643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519" y="642101"/>
            <a:ext cx="5451437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your Introduction</a:t>
            </a:r>
          </a:p>
          <a:p>
            <a:endParaRPr lang="en-US" sz="3600" dirty="0"/>
          </a:p>
          <a:p>
            <a:r>
              <a:rPr lang="en-US" sz="3600" dirty="0" smtClean="0"/>
              <a:t>Include these three key elements:</a:t>
            </a: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 smtClean="0"/>
              <a:t>Contextualize the background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State the problem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Respond to the problem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422895" y="256841"/>
            <a:ext cx="2554470" cy="956017"/>
          </a:xfrm>
          <a:prstGeom prst="wedgeRectCallout">
            <a:avLst>
              <a:gd name="adj1" fmla="val -3515"/>
              <a:gd name="adj2" fmla="val 10146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Oh, bee-have baby.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0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in po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" y="0"/>
            <a:ext cx="912878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8065"/>
            <a:ext cx="2768531" cy="3010745"/>
          </a:xfrm>
          <a:prstGeom prst="rect">
            <a:avLst/>
          </a:prstGeom>
          <a:solidFill>
            <a:srgbClr val="D7A1E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249" y="428065"/>
            <a:ext cx="31823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Allow myself, to introduce myself…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484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stin-Po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4" y="898942"/>
            <a:ext cx="2149295" cy="5959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751" y="456604"/>
            <a:ext cx="5494249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And in Conclusion…</a:t>
            </a:r>
          </a:p>
          <a:p>
            <a:endParaRPr lang="en-US" sz="4800" dirty="0"/>
          </a:p>
          <a:p>
            <a:r>
              <a:rPr lang="en-US" sz="3600" dirty="0" smtClean="0"/>
              <a:t>Start with your main point</a:t>
            </a:r>
          </a:p>
          <a:p>
            <a:endParaRPr lang="en-US" sz="3600" dirty="0" smtClean="0"/>
          </a:p>
          <a:p>
            <a:r>
              <a:rPr lang="en-US" sz="3600" dirty="0" smtClean="0"/>
              <a:t>Add a new significance or application</a:t>
            </a:r>
          </a:p>
          <a:p>
            <a:endParaRPr lang="en-US" sz="3600" dirty="0"/>
          </a:p>
          <a:p>
            <a:r>
              <a:rPr lang="en-US" sz="3600" dirty="0" smtClean="0"/>
              <a:t>Call for more research</a:t>
            </a:r>
            <a:endParaRPr lang="en-US" sz="3600" dirty="0"/>
          </a:p>
        </p:txBody>
      </p:sp>
      <p:sp>
        <p:nvSpPr>
          <p:cNvPr id="4" name="Oval Callout 3"/>
          <p:cNvSpPr/>
          <p:nvPr/>
        </p:nvSpPr>
        <p:spPr>
          <a:xfrm>
            <a:off x="142708" y="456604"/>
            <a:ext cx="1997908" cy="1184321"/>
          </a:xfrm>
          <a:prstGeom prst="wedgeEllipseCallout">
            <a:avLst>
              <a:gd name="adj1" fmla="val 48099"/>
              <a:gd name="adj2" fmla="val 4151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Yeah, Baby!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stin Powers Conc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293" y="0"/>
            <a:ext cx="1614593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196" y="1164604"/>
            <a:ext cx="4208380" cy="4814446"/>
          </a:xfrm>
          <a:prstGeom prst="rect">
            <a:avLst/>
          </a:prstGeom>
          <a:solidFill>
            <a:srgbClr val="342F4C">
              <a:alpha val="50000"/>
            </a:srgbClr>
          </a:solidFill>
          <a:ln>
            <a:solidFill>
              <a:srgbClr val="322C4A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179372"/>
            <a:ext cx="4548006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Start With:</a:t>
            </a:r>
          </a:p>
          <a:p>
            <a:endParaRPr lang="en-US" sz="6000" dirty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Striking Quote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Or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Striking Fact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Or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Relevant Anecdote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8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mike-myers-officially-signs-on-for-austin-powers-4-639x36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98327" y="513680"/>
            <a:ext cx="5280187" cy="1882747"/>
            <a:chOff x="1598327" y="513680"/>
            <a:chExt cx="5280187" cy="1882747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1598327" y="513680"/>
              <a:ext cx="5280187" cy="1882747"/>
            </a:xfrm>
            <a:prstGeom prst="wedgeRoundRectCallout">
              <a:avLst>
                <a:gd name="adj1" fmla="val 35743"/>
                <a:gd name="adj2" fmla="val 7987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69471" y="513680"/>
              <a:ext cx="483779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Just revise baby, yeah!</a:t>
              </a:r>
              <a:endParaRPr lang="en-US" sz="5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70308" y="385260"/>
            <a:ext cx="5280187" cy="1882747"/>
            <a:chOff x="1598327" y="513680"/>
            <a:chExt cx="5280187" cy="1882747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598327" y="513680"/>
              <a:ext cx="5280187" cy="1882747"/>
            </a:xfrm>
            <a:prstGeom prst="wedgeRoundRectCallout">
              <a:avLst>
                <a:gd name="adj1" fmla="val 35743"/>
                <a:gd name="adj2" fmla="val 7987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69471" y="513680"/>
              <a:ext cx="483779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Be Ethical.  Honestly!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534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4 -0.00441 L -0.95091 0.0011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2 -0.0044 L -0.84459 -0.0013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122</Words>
  <Application>Microsoft Macintosh PowerPoint</Application>
  <PresentationFormat>On-screen Show (4:3)</PresentationFormat>
  <Paragraphs>29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Haselwood</dc:creator>
  <cp:lastModifiedBy>Scott Haselwood</cp:lastModifiedBy>
  <cp:revision>15</cp:revision>
  <dcterms:created xsi:type="dcterms:W3CDTF">2015-04-10T00:49:11Z</dcterms:created>
  <dcterms:modified xsi:type="dcterms:W3CDTF">2015-04-11T03:12:26Z</dcterms:modified>
</cp:coreProperties>
</file>